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6"/>
  </p:notesMasterIdLst>
  <p:handoutMasterIdLst>
    <p:handoutMasterId r:id="rId27"/>
  </p:handoutMasterIdLst>
  <p:sldIdLst>
    <p:sldId id="276" r:id="rId2"/>
    <p:sldId id="277" r:id="rId3"/>
    <p:sldId id="275" r:id="rId4"/>
    <p:sldId id="278" r:id="rId5"/>
    <p:sldId id="296" r:id="rId6"/>
    <p:sldId id="279" r:id="rId7"/>
    <p:sldId id="274" r:id="rId8"/>
    <p:sldId id="280" r:id="rId9"/>
    <p:sldId id="291" r:id="rId10"/>
    <p:sldId id="281" r:id="rId11"/>
    <p:sldId id="290" r:id="rId12"/>
    <p:sldId id="289" r:id="rId13"/>
    <p:sldId id="282" r:id="rId14"/>
    <p:sldId id="283" r:id="rId15"/>
    <p:sldId id="284" r:id="rId16"/>
    <p:sldId id="285" r:id="rId17"/>
    <p:sldId id="292" r:id="rId18"/>
    <p:sldId id="286" r:id="rId19"/>
    <p:sldId id="287" r:id="rId20"/>
    <p:sldId id="293" r:id="rId21"/>
    <p:sldId id="288" r:id="rId22"/>
    <p:sldId id="265" r:id="rId23"/>
    <p:sldId id="262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66FF33"/>
    <a:srgbClr val="FFFF00"/>
    <a:srgbClr val="000099"/>
    <a:srgbClr val="FF0066"/>
    <a:srgbClr val="42A9CC"/>
    <a:srgbClr val="EB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4B26F-B584-4A27-8BA2-83B801C33EBB}" type="datetime1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2DA30-5BAE-4482-8530-A5796FDC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8160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307668" y="855221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0239-AB5C-4BE2-AA1F-4D5939E6FBB5}" type="datetime1">
              <a:rPr lang="en-US" smtClean="0"/>
              <a:t>6/3/2016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69503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smtClean="0"/>
              <a:t>Md.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Amzad</a:t>
            </a:r>
            <a:r>
              <a:rPr lang="en-US" sz="2000" b="1" baseline="0" dirty="0" smtClean="0"/>
              <a:t> </a:t>
            </a:r>
            <a:r>
              <a:rPr lang="en-US" sz="2000" b="1" baseline="0" dirty="0" err="1" smtClean="0"/>
              <a:t>Hussain</a:t>
            </a:r>
            <a:r>
              <a:rPr lang="en-US" sz="2000" b="1" baseline="0" dirty="0" smtClean="0"/>
              <a:t> Lecturer: </a:t>
            </a:r>
            <a:r>
              <a:rPr lang="en-US" sz="2000" b="1" baseline="0" dirty="0" err="1" smtClean="0"/>
              <a:t>Mohimagonj</a:t>
            </a:r>
            <a:r>
              <a:rPr lang="en-US" sz="2000" b="1" baseline="0" dirty="0" smtClean="0"/>
              <a:t> Women’s College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C34272D-CA81-4E54-B228-6ADFCDC5644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5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933362B-DBA5-41D1-B361-6D860749A06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9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bn-BD" sz="7200" b="1" kern="250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আমজাদ হোসেন</a:t>
            </a:r>
            <a:r>
              <a:rPr lang="bn-BD" sz="7200" b="1" kern="2500" baseline="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মহিমাগঞ্জ মহিলা কলেজ গোবিন্দগঞ্জ গাইবান্ধা ।</a:t>
            </a:r>
            <a:r>
              <a:rPr lang="bn-BD" sz="13800" b="1" kern="2500" baseline="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7200" b="1" kern="2500" dirty="0">
              <a:solidFill>
                <a:srgbClr val="00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CC0239-AB5C-4BE2-AA1F-4D5939E6FBB5}" type="datetime1">
              <a:rPr lang="en-US" smtClean="0"/>
              <a:t>6/3/2016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2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CC0239-AB5C-4BE2-AA1F-4D5939E6FBB5}" type="datetime1">
              <a:rPr lang="en-US" smtClean="0"/>
              <a:t>6/3/2016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3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মোঃ আমজাদ হোসেন</a:t>
            </a:r>
            <a:r>
              <a:rPr lang="bn-BD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মহিমাগঞ্জ মহিলা কলেজ গোবিন্দগঞ্জ গাইবান্ধা ।</a:t>
            </a:r>
            <a:r>
              <a:rPr lang="bn-BD" sz="24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CC0239-AB5C-4BE2-AA1F-4D5939E6FBB5}" type="datetime1">
              <a:rPr lang="en-US" smtClean="0"/>
              <a:t>6/3/2016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7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মোঃ আমজাদ হোসেন</a:t>
            </a:r>
            <a:r>
              <a:rPr lang="bn-BD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মহিমাগঞ্জ মহিলা কলেজ গোবিন্দগঞ্জ গাইবান্ধা ।</a:t>
            </a:r>
            <a:r>
              <a:rPr lang="bn-BD" sz="24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CC0239-AB5C-4BE2-AA1F-4D5939E6FBB5}" type="datetime1">
              <a:rPr lang="en-US" smtClean="0"/>
              <a:t>6/3/2016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4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33BF0D4-A443-4FA1-81F9-CFEB25B61B4A}" type="datetime1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3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594711-DA25-46EF-A454-254E298F7E20}" type="datetime1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416A-E3F4-4D3D-B9CD-3FB2D128863D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5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C1D3-307B-4E6B-B66D-05CE294B8BBC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5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F69F-65A9-4BB4-B8EF-096ACB93D96D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C98-47BA-4499-B532-37FE38CA3CD2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61E9-18C7-4527-8149-8ED05D957E9F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34BA-F5B8-45DC-85D8-697961CC8EC3}" type="datetime5">
              <a:rPr lang="en-US" smtClean="0"/>
              <a:t>3-Jun-16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0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808B-BD31-4BF4-AB50-CF0DA278D2AC}" type="datetime5">
              <a:rPr lang="en-US" smtClean="0"/>
              <a:t>3-Jun-16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8811-75DC-492C-8792-B066879B170F}" type="datetime5">
              <a:rPr lang="en-US" smtClean="0"/>
              <a:t>3-Jun-16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5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2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ECD1-649E-4142-9CBD-2159B5C4257C}" type="datetime5">
              <a:rPr lang="en-US" smtClean="0"/>
              <a:t>3-Jun-16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7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6F12-E42B-464B-A850-04E462090F08}" type="datetime5">
              <a:rPr lang="en-US" smtClean="0"/>
              <a:t>3-Jun-16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7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0936-9996-4EEA-8EA1-BBA54B12A8F9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60642-7A1F-4A8D-B6F9-B0C35B98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2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png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" y="1"/>
            <a:ext cx="12256124" cy="63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4643" y="1372271"/>
            <a:ext cx="11597148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0099"/>
                </a:solidFill>
              </a:rPr>
              <a:t>কোন একটি তরল তলের ক্ষেত্রফল এক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bn-BD" sz="3200" b="1" dirty="0" smtClean="0">
                <a:solidFill>
                  <a:srgbClr val="000099"/>
                </a:solidFill>
              </a:rPr>
              <a:t>একক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পরিমান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সম্পন্ন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তরলের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পৃষ্ঠটান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 । </a:t>
            </a:r>
          </a:p>
          <a:p>
            <a:r>
              <a:rPr lang="bn-BD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এখানে তরল তলের </a:t>
            </a:r>
            <a:r>
              <a:rPr lang="bn-BD" sz="4000" b="1" dirty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>
                <a:solidFill>
                  <a:srgbClr val="000099"/>
                </a:solidFill>
              </a:rPr>
              <a:t>ক্ষেত্রফল </a:t>
            </a:r>
            <a:r>
              <a:rPr lang="en-US" sz="3200" b="1" dirty="0" smtClean="0">
                <a:solidFill>
                  <a:srgbClr val="000099"/>
                </a:solidFill>
              </a:rPr>
              <a:t>A,</a:t>
            </a:r>
            <a:r>
              <a:rPr lang="bn-BD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solidFill>
                  <a:srgbClr val="000099"/>
                </a:solidFill>
              </a:rPr>
              <a:t>একক</a:t>
            </a:r>
            <a:r>
              <a:rPr lang="bn-BD" sz="3200" b="1" dirty="0">
                <a:solidFill>
                  <a:srgbClr val="000099"/>
                </a:solidFill>
              </a:rPr>
              <a:t> ক্ষেত্রফল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r>
              <a:rPr lang="bn-BD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</a:t>
            </a:r>
            <a:r>
              <a:rPr lang="en-US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কাজের পরিমান =</a:t>
            </a:r>
            <a:r>
              <a:rPr lang="en-US" sz="36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W</a:t>
            </a:r>
            <a:r>
              <a:rPr lang="bn-BD" sz="4000" b="1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হলে ,</a:t>
            </a:r>
            <a:r>
              <a:rPr lang="bn-BD" sz="4000" b="1" dirty="0">
                <a:solidFill>
                  <a:srgbClr val="000099"/>
                </a:solidFill>
              </a:rPr>
              <a:t> </a:t>
            </a:r>
            <a:r>
              <a:rPr lang="bn-BD" sz="3600" b="1" dirty="0" smtClean="0">
                <a:solidFill>
                  <a:srgbClr val="000099"/>
                </a:solidFill>
              </a:rPr>
              <a:t>পৃষ্ঠটান </a:t>
            </a:r>
            <a:r>
              <a:rPr lang="en-US" sz="4000" b="1" dirty="0" smtClean="0">
                <a:solidFill>
                  <a:srgbClr val="000099"/>
                </a:solidFill>
              </a:rPr>
              <a:t>T=</a:t>
            </a:r>
            <a:endParaRPr lang="en-US" sz="4000" b="1" dirty="0">
              <a:solidFill>
                <a:srgbClr val="000099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646206"/>
              </p:ext>
            </p:extLst>
          </p:nvPr>
        </p:nvGraphicFramePr>
        <p:xfrm>
          <a:off x="5871778" y="3075401"/>
          <a:ext cx="542878" cy="105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Equation" r:id="rId3" imgW="203040" imgH="393480" progId="Equation.3">
                  <p:embed/>
                </p:oleObj>
              </mc:Choice>
              <mc:Fallback>
                <p:oleObj name="Equation" r:id="rId3" imgW="203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1778" y="3075401"/>
                        <a:ext cx="542878" cy="1051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3058" y="0"/>
            <a:ext cx="5959939" cy="13722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b="1" dirty="0">
                <a:solidFill>
                  <a:srgbClr val="FF0000"/>
                </a:solidFill>
              </a:rPr>
              <a:t>পৃষ্ঠটানের সংগাঃ 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404672" y="3801805"/>
            <a:ext cx="3976257" cy="8657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পৃষ্ঠটানের </a:t>
            </a:r>
            <a:r>
              <a:rPr lang="bn-BD" sz="3600" b="1" dirty="0" smtClean="0">
                <a:solidFill>
                  <a:schemeClr val="tx1"/>
                </a:solidFill>
              </a:rPr>
              <a:t>একক</a:t>
            </a:r>
            <a:r>
              <a:rPr lang="en-US" sz="3600" b="1" dirty="0" smtClean="0">
                <a:solidFill>
                  <a:schemeClr val="tx1"/>
                </a:solidFill>
              </a:rPr>
              <a:t>:</a:t>
            </a:r>
            <a:r>
              <a:rPr lang="bn-BD" sz="3600" b="1" dirty="0" smtClean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44644" y="4730158"/>
                <a:ext cx="11692682" cy="70968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solidFill>
                      <a:schemeClr val="tx1"/>
                    </a:solidFill>
                  </a:rPr>
                  <a:t>এম,কে, এস ও এস,আই পদ্ধতিতে পৃষ্ঠটানের একক নিউটন/মিটার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</a:rPr>
                  <a:t>) </a:t>
                </a:r>
                <a:r>
                  <a:rPr lang="bn-BD" sz="4000" dirty="0" smtClean="0">
                    <a:solidFill>
                      <a:schemeClr val="tx1"/>
                    </a:solidFill>
                  </a:rPr>
                  <a:t>। 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44" y="4730158"/>
                <a:ext cx="11692682" cy="709683"/>
              </a:xfrm>
              <a:prstGeom prst="roundRect">
                <a:avLst/>
              </a:prstGeom>
              <a:blipFill rotWithShape="0">
                <a:blip r:embed="rId5"/>
                <a:stretch>
                  <a:fillRect l="-625" t="-16949" r="-3021" b="-37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027163"/>
              </p:ext>
            </p:extLst>
          </p:nvPr>
        </p:nvGraphicFramePr>
        <p:xfrm>
          <a:off x="5899150" y="3103563"/>
          <a:ext cx="393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Equation" r:id="rId6" imgW="393480" imgH="647640" progId="Equation.3">
                  <p:embed/>
                </p:oleObj>
              </mc:Choice>
              <mc:Fallback>
                <p:oleObj name="Equation" r:id="rId6" imgW="393480" imgH="647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99150" y="3103563"/>
                        <a:ext cx="3937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344643" y="5502478"/>
                <a:ext cx="11692683" cy="92681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BD" sz="3200" b="1" dirty="0" smtClean="0">
                    <a:solidFill>
                      <a:srgbClr val="FFFF00"/>
                    </a:solidFill>
                  </a:rPr>
                  <a:t>পৃষ্ঠটানের মাত্রাঃ </a:t>
                </a:r>
                <a:r>
                  <a:rPr lang="bn-BD" sz="3200" dirty="0" smtClean="0">
                    <a:solidFill>
                      <a:srgbClr val="002060"/>
                    </a:solidFill>
                  </a:rPr>
                  <a:t>[পৃষ্ঠটান]= [বল]/[দৈঘ্য] =</a:t>
                </a:r>
                <a:r>
                  <a:rPr lang="en-US" sz="3200" dirty="0" smtClean="0">
                    <a:solidFill>
                      <a:srgbClr val="002060"/>
                    </a:solidFill>
                  </a:rPr>
                  <a:t>[ML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2060"/>
                    </a:solidFill>
                  </a:rPr>
                  <a:t>/[L]=[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2060"/>
                    </a:solidFill>
                  </a:rPr>
                  <a:t>]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43" y="5502478"/>
                <a:ext cx="11692683" cy="926814"/>
              </a:xfrm>
              <a:prstGeom prst="roundRect">
                <a:avLst/>
              </a:prstGeom>
              <a:blipFill rotWithShape="0">
                <a:blip r:embed="rId8"/>
                <a:stretch>
                  <a:fillRect l="-938" b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0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9" y="525413"/>
            <a:ext cx="3680751" cy="2624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598812"/>
            <a:ext cx="4171950" cy="255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44" y="562112"/>
            <a:ext cx="3526042" cy="25510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0555" y="3266039"/>
            <a:ext cx="1900095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পৃষ্ঠশক্তি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123825" y="4035480"/>
            <a:ext cx="11777023" cy="12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163853" y="5380146"/>
            <a:ext cx="11736996" cy="54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1834912" y="5975768"/>
            <a:ext cx="1346177" cy="82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212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1465996" y="208192"/>
            <a:ext cx="7584674" cy="86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200017" y="1706377"/>
            <a:ext cx="11702660" cy="155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536890" y="3880375"/>
            <a:ext cx="6361974" cy="133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6898864" y="3932742"/>
            <a:ext cx="3967672" cy="12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255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5495" y="6083395"/>
            <a:ext cx="2743200" cy="365125"/>
          </a:xfrm>
        </p:spPr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5895" y="608339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ound Same Side Corner Rectangle 3"/>
          <p:cNvSpPr/>
          <p:nvPr/>
        </p:nvSpPr>
        <p:spPr>
          <a:xfrm>
            <a:off x="2937738" y="6172912"/>
            <a:ext cx="5281684" cy="641445"/>
          </a:xfrm>
          <a:prstGeom prst="round2Same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/>
              <a:t>পৃষ্ঠটানের </a:t>
            </a:r>
            <a:r>
              <a:rPr lang="bn-BD" sz="4000" dirty="0" smtClean="0"/>
              <a:t>বৈশিস্ট্য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4" y="1411287"/>
            <a:ext cx="3171907" cy="249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34" y="1191645"/>
            <a:ext cx="4681061" cy="27618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598" y="559559"/>
            <a:ext cx="4019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600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 </a:t>
            </a:r>
            <a:r>
              <a:rPr lang="bn-BD" sz="6000" dirty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গুলি দেখি </a:t>
            </a:r>
            <a:endParaRPr lang="en-US" sz="6000" dirty="0">
              <a:solidFill>
                <a:srgbClr val="00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9067803" y="2442942"/>
            <a:ext cx="1017775" cy="2142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0976140">
            <a:off x="5213324" y="2374700"/>
            <a:ext cx="1255594" cy="2505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7299174" y="839219"/>
            <a:ext cx="896198" cy="2549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82438" y="2159705"/>
            <a:ext cx="62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15395" y="2280170"/>
            <a:ext cx="640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84297" y="2556869"/>
            <a:ext cx="349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79242" y="-110299"/>
            <a:ext cx="640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12058" y="2177497"/>
            <a:ext cx="640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137" y="3355190"/>
            <a:ext cx="2192145" cy="34432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26" y="4143538"/>
            <a:ext cx="3146912" cy="1949916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3848668" y="1924335"/>
            <a:ext cx="1005677" cy="94061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0800000">
            <a:off x="4621761" y="4516148"/>
            <a:ext cx="1465140" cy="94061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rved Left Arrow 26"/>
          <p:cNvSpPr/>
          <p:nvPr/>
        </p:nvSpPr>
        <p:spPr>
          <a:xfrm>
            <a:off x="10782871" y="2315814"/>
            <a:ext cx="1073343" cy="2692915"/>
          </a:xfrm>
          <a:prstGeom prst="curvedLef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4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2618096" y="150126"/>
            <a:ext cx="5065594" cy="8188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/>
              <a:t> জোড়ায় কাজ</a:t>
            </a:r>
            <a:endParaRPr lang="en-US" sz="5400" dirty="0"/>
          </a:p>
        </p:txBody>
      </p:sp>
      <p:sp>
        <p:nvSpPr>
          <p:cNvPr id="6" name="Smiley Face 5"/>
          <p:cNvSpPr/>
          <p:nvPr/>
        </p:nvSpPr>
        <p:spPr>
          <a:xfrm>
            <a:off x="8625543" y="392442"/>
            <a:ext cx="2210937" cy="207710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87575" y="171628"/>
            <a:ext cx="694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66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78" y="951462"/>
            <a:ext cx="5235940" cy="48331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0125" y="2430071"/>
            <a:ext cx="8475418" cy="30318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002060"/>
                </a:solidFill>
              </a:rPr>
              <a:t>১।পৃষ্ঠটানের একক ও মাত্রা লিখ </a:t>
            </a:r>
            <a:r>
              <a:rPr lang="bn-BD" sz="4000" dirty="0" smtClean="0">
                <a:solidFill>
                  <a:srgbClr val="002060"/>
                </a:solidFill>
              </a:rPr>
              <a:t>? </a:t>
            </a:r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 smtClean="0">
              <a:solidFill>
                <a:srgbClr val="002060"/>
              </a:solidFill>
            </a:endParaRPr>
          </a:p>
          <a:p>
            <a:pPr algn="ctr"/>
            <a:r>
              <a:rPr lang="bn-BD" sz="4400" dirty="0" smtClean="0">
                <a:solidFill>
                  <a:srgbClr val="002060"/>
                </a:solidFill>
              </a:rPr>
              <a:t>২। পৃষ্ঠটানের বৈশিস্ট্যগুলি কী কী ?</a:t>
            </a:r>
          </a:p>
          <a:p>
            <a:pPr algn="ctr"/>
            <a:endParaRPr lang="bn-BD" sz="4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586855" y="450377"/>
            <a:ext cx="4790363" cy="805218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পৃষ্ঠটানের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বৈশিস্ট্য 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81" y="1442462"/>
            <a:ext cx="12049837" cy="43396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পৃষ্ঠটানের </a:t>
            </a:r>
            <a:r>
              <a:rPr lang="en-US" sz="6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দুটি উল্লেখ্যযোগ্য </a:t>
            </a:r>
            <a:r>
              <a:rPr lang="bn-BD" sz="6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বৈশিস্ট্য রয়েছে ,যথাঃ</a:t>
            </a:r>
          </a:p>
          <a:p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পৃষ্ঠটান তরল তলকে সংকুচিত করার চেষ্টা করে ।</a:t>
            </a:r>
          </a:p>
          <a:p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তরল তলের ক্ষেত্রফল বাড়াবার চেষ্টা করলে পৃষ্ঠটান তা            প্রতিরোধ করার চেষ্টা করে । </a:t>
            </a:r>
          </a:p>
          <a:p>
            <a:endParaRPr lang="bn-BD" sz="5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9" y="673007"/>
            <a:ext cx="3460901" cy="26610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1" y="673008"/>
            <a:ext cx="3998619" cy="26610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9" y="3858670"/>
            <a:ext cx="3619730" cy="24849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0" y="3858670"/>
            <a:ext cx="4182125" cy="23892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Chevron 9"/>
          <p:cNvSpPr/>
          <p:nvPr/>
        </p:nvSpPr>
        <p:spPr>
          <a:xfrm>
            <a:off x="3253837" y="44786"/>
            <a:ext cx="3428317" cy="50419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 গুলি </a:t>
            </a:r>
            <a:r>
              <a:rPr lang="bn-BD" sz="4800" dirty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 </a:t>
            </a:r>
            <a:endParaRPr lang="en-US" sz="4800" dirty="0">
              <a:solidFill>
                <a:srgbClr val="00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82" y="3334043"/>
            <a:ext cx="336062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গাছে পানির পরিবহন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1529" y="3334043"/>
            <a:ext cx="464635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/>
              <a:t>পানির তলে পোকামাকড়ের চলাচল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12850" y="6412904"/>
            <a:ext cx="310896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/>
              <a:t>সাবানের ফেনা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148985" y="6343570"/>
            <a:ext cx="6192305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/>
              <a:t>কৈশিক নলে তরলের আরোহণ/অবনমণ 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4180639" y="1871003"/>
            <a:ext cx="1151016" cy="815926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/>
          <p:cNvSpPr/>
          <p:nvPr/>
        </p:nvSpPr>
        <p:spPr>
          <a:xfrm>
            <a:off x="10241280" y="1955409"/>
            <a:ext cx="1667499" cy="3376246"/>
          </a:xfrm>
          <a:prstGeom prst="curvedLef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4318782" y="4501662"/>
            <a:ext cx="1294226" cy="829993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8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648124"/>
              </p:ext>
            </p:extLst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Callout 6"/>
          <p:cNvSpPr/>
          <p:nvPr/>
        </p:nvSpPr>
        <p:spPr>
          <a:xfrm>
            <a:off x="8257752" y="86823"/>
            <a:ext cx="3815687" cy="24838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9900" dirty="0" smtClean="0"/>
              <a:t>? </a:t>
            </a:r>
            <a:endParaRPr lang="en-US" sz="19900" dirty="0"/>
          </a:p>
        </p:txBody>
      </p:sp>
      <p:sp>
        <p:nvSpPr>
          <p:cNvPr id="6" name="TextBox 5"/>
          <p:cNvSpPr txBox="1"/>
          <p:nvPr/>
        </p:nvSpPr>
        <p:spPr>
          <a:xfrm>
            <a:off x="1453199" y="498476"/>
            <a:ext cx="6884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 ক্লিক করে দেখি 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926361"/>
              </p:ext>
            </p:extLst>
          </p:nvPr>
        </p:nvGraphicFramePr>
        <p:xfrm>
          <a:off x="1140362" y="2865960"/>
          <a:ext cx="9540215" cy="170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" name="Packager Shell Object" showAsIcon="1" r:id="rId5" imgW="4293720" imgH="685800" progId="Package">
                  <p:embed/>
                </p:oleObj>
              </mc:Choice>
              <mc:Fallback>
                <p:oleObj name="Packager Shell Object" showAsIcon="1" r:id="rId5" imgW="42937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0362" y="2865960"/>
                        <a:ext cx="9540215" cy="170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2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lum bright="-10000"/>
          </a:blip>
          <a:srcRect/>
          <a:stretch>
            <a:fillRect/>
          </a:stretch>
        </p:blipFill>
        <p:spPr bwMode="auto">
          <a:xfrm>
            <a:off x="1600199" y="76200"/>
            <a:ext cx="7257039" cy="61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49495"/>
              </p:ext>
            </p:extLst>
          </p:nvPr>
        </p:nvGraphicFramePr>
        <p:xfrm>
          <a:off x="3112231" y="763066"/>
          <a:ext cx="4544163" cy="2556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Image" r:id="rId4" imgW="1179360" imgH="664200" progId="Photoshop.Image.8">
                  <p:embed/>
                </p:oleObj>
              </mc:Choice>
              <mc:Fallback>
                <p:oleObj name="Image" r:id="rId4" imgW="1179360" imgH="66420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2231" y="763066"/>
                        <a:ext cx="4544163" cy="2556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301" y="3386568"/>
            <a:ext cx="11822671" cy="31085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মনেকরি </a:t>
            </a:r>
            <a:r>
              <a:rPr lang="en-US" sz="2800" b="1" dirty="0" smtClean="0">
                <a:cs typeface="NikoshBAN" panose="02000000000000000000" pitchFamily="2" charset="0"/>
              </a:rPr>
              <a:t>ABCD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একটি হাল্কা আয়তাকার ফ্রেম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AB,AD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DC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বাহু স্থির । কেবল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বাহু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AB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DC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বরাবর বাধাহীনভাবে চলাচল করতে পারে ।তরলের একটি পর্দা এই ফ্রেমের উপর স্থাপন করি । পৃষ্ঠটানের দরুন এই পর্দা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বাহু ছাড়া অন্য সকল বাহু আটকানো থাকায় তারা স্থির থাকবে , কিন্তু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বাহুটি ভিতরের দিকে যেতে চাইবে । যদি তরলের পৃষ্ঠটান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হয় এবং 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বাহুর দৈর্ঘ্য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l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হয় , তবে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পৃষ্ঠটানের দরুন 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বাহুর উপর ভিতরমুখী বল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F=</a:t>
            </a:r>
            <a:r>
              <a:rPr lang="en-US" sz="2800" b="1" dirty="0" smtClean="0">
                <a:cs typeface="NikoshBAN" panose="02000000000000000000" pitchFamily="2" charset="0"/>
              </a:rPr>
              <a:t>2l X T</a:t>
            </a:r>
            <a:endParaRPr lang="bn-BD" sz="2800" b="1" dirty="0" smtClean="0">
              <a:cs typeface="NikoshBAN" panose="02000000000000000000" pitchFamily="2" charset="0"/>
            </a:endParaRPr>
          </a:p>
          <a:p>
            <a:r>
              <a:rPr lang="bn-BD" sz="2800" b="1" dirty="0" smtClean="0">
                <a:cs typeface="NikoshBAN" panose="02000000000000000000" pitchFamily="2" charset="0"/>
              </a:rPr>
              <a:t>যেহেতু পর্দার দুটি তল আছে , একটি উপরের দিকে এবং অপরটি নিচের দিকে , সেহেতু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বাহুর দৈর্ঘ্য =</a:t>
            </a:r>
            <a:r>
              <a:rPr lang="en-US" sz="2800" b="1" dirty="0" smtClean="0">
                <a:cs typeface="NikoshBAN" panose="02000000000000000000" pitchFamily="2" charset="0"/>
              </a:rPr>
              <a:t>2l </a:t>
            </a:r>
            <a:r>
              <a:rPr lang="bn-BD" sz="2800" b="1" dirty="0" smtClean="0">
                <a:cs typeface="NikoshBAN" panose="02000000000000000000" pitchFamily="2" charset="0"/>
              </a:rPr>
              <a:t>।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-কে স্থির রাখতে হলে তার উপর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পৃষ্ঠটানের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বিপরীতমুখী সমমানের একটি বল প্রয়োগ করতে হবে । </a:t>
            </a:r>
            <a:endParaRPr lang="en-US" sz="2800" b="1" dirty="0" smtClean="0"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7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90353"/>
            <a:ext cx="8276232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BD" sz="3200" b="1" dirty="0">
                <a:cs typeface="NikoshBAN" panose="02000000000000000000" pitchFamily="2" charset="0"/>
              </a:rPr>
              <a:t>যেহেতু পর্দার দুটি তল আছে , একটি উপরের দিকে এবং অপরটি নিচের দিকে , সেহেতু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BC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বাহুর দৈর্ঘ্য =</a:t>
            </a:r>
            <a:r>
              <a:rPr lang="en-US" sz="3200" b="1" dirty="0">
                <a:cs typeface="NikoshBAN" panose="02000000000000000000" pitchFamily="2" charset="0"/>
              </a:rPr>
              <a:t>2l </a:t>
            </a:r>
            <a:r>
              <a:rPr lang="bn-BD" sz="3200" b="1" dirty="0">
                <a:cs typeface="NikoshBAN" panose="02000000000000000000" pitchFamily="2" charset="0"/>
              </a:rPr>
              <a:t>। 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-কে স্থির রাখতে হলে তার উপর  পৃষ্ঠটানের বিপরীতমুখী সমমানের একটি বল প্রয়োগ করতে হবে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cs typeface="NikoshBAN" panose="02000000000000000000" pitchFamily="2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462545"/>
              </p:ext>
            </p:extLst>
          </p:nvPr>
        </p:nvGraphicFramePr>
        <p:xfrm>
          <a:off x="8397703" y="123598"/>
          <a:ext cx="3571383" cy="2009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" name="Image" r:id="rId3" imgW="1179360" imgH="664200" progId="Photoshop.Image.8">
                  <p:embed/>
                </p:oleObj>
              </mc:Choice>
              <mc:Fallback>
                <p:oleObj name="Image" r:id="rId3" imgW="1179360" imgH="66420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7703" y="123598"/>
                        <a:ext cx="3571383" cy="2009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292" y="2352456"/>
            <a:ext cx="11464119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400" b="1" dirty="0" smtClean="0"/>
              <a:t>এবার </a:t>
            </a:r>
            <a:r>
              <a:rPr lang="en-US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BC</a:t>
            </a:r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বাহুকে ধীরে ধীরে 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x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দূরত্ব বাহিরের দিকে সরিয়ে 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b³c³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আবস্থানে আনতে ঐ বলের বিরুদ্ধে কিছু কাজ করতে ।এর ফলে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ABCD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পর্দাটির মোট ক্ষেত্রফল বৃদ্ধি =</a:t>
            </a:r>
            <a:r>
              <a:rPr lang="en-US" sz="3200" b="1" dirty="0" smtClean="0">
                <a:cs typeface="NikoshBAN" panose="02000000000000000000" pitchFamily="2" charset="0"/>
              </a:rPr>
              <a:t>2l× X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যেহেতু পর্দার দুটি তল আছে । এই পদ্ধিতে কৃতকাজের পরিমাণ –</a:t>
            </a:r>
          </a:p>
          <a:p>
            <a:r>
              <a:rPr lang="en-US" sz="3200" b="1" dirty="0" smtClean="0">
                <a:cs typeface="NikoshBAN" panose="02000000000000000000" pitchFamily="2" charset="0"/>
              </a:rPr>
              <a:t>W=×=F×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x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sz="3200" b="1" dirty="0" smtClean="0">
                <a:cs typeface="NikoshBAN" panose="02000000000000000000" pitchFamily="2" charset="0"/>
              </a:rPr>
              <a:t>2lTx.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940" y="4414559"/>
            <a:ext cx="1116386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সুতরাং একক ক্ষেত্রফল বৃদ্ধিতে কাজের পরিমাণ </a:t>
            </a:r>
          </a:p>
          <a:p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E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= কাজ/ক্ষেত্রফল বৃদ্ধি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endParaRPr lang="en-US" sz="36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953418"/>
              </p:ext>
            </p:extLst>
          </p:nvPr>
        </p:nvGraphicFramePr>
        <p:xfrm>
          <a:off x="4205786" y="4885234"/>
          <a:ext cx="2074459" cy="784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" name="Equation" r:id="rId5" imgW="1041120" imgH="393480" progId="Equation.3">
                  <p:embed/>
                </p:oleObj>
              </mc:Choice>
              <mc:Fallback>
                <p:oleObj name="Equation" r:id="rId5" imgW="10411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05786" y="4885234"/>
                        <a:ext cx="2074459" cy="784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941" y="5614888"/>
            <a:ext cx="11823510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কিন্তু একক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ক্ষেত্রফল বৃদ্ধিতে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কাজের =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একক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ক্ষেত্রফলে সঞ্চিত স্থিতি শক্তি ।</a:t>
            </a:r>
          </a:p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যদি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পৃষ্ঠশক্তি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কে 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E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এবং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পৃষ্ঠটানকে 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দ্বারা প্রকাশ করা হয় ,তবে ,</a:t>
            </a:r>
            <a:r>
              <a:rPr lang="en-US" sz="3600" b="1" dirty="0" smtClean="0">
                <a:cs typeface="NikoshBAN" panose="02000000000000000000" pitchFamily="2" charset="0"/>
              </a:rPr>
              <a:t>E=T </a:t>
            </a:r>
            <a:r>
              <a:rPr lang="bn-BD" sz="3600" b="1" dirty="0" smtClean="0">
                <a:cs typeface="NikoshBAN" panose="02000000000000000000" pitchFamily="2" charset="0"/>
              </a:rPr>
              <a:t>।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/>
          </a:p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0"/>
          <p:cNvSpPr txBox="1">
            <a:spLocks/>
          </p:cNvSpPr>
          <p:nvPr/>
        </p:nvSpPr>
        <p:spPr>
          <a:xfrm>
            <a:off x="286603" y="746673"/>
            <a:ext cx="5580797" cy="5927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3200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6069011" y="781039"/>
            <a:ext cx="5531585" cy="58927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600" b="1" dirty="0" smtClean="0">
                <a:ln/>
                <a:solidFill>
                  <a:srgbClr val="4F032E"/>
                </a:solidFill>
                <a:latin typeface="SutonnyMJ" pitchFamily="2" charset="0"/>
                <a:cs typeface="SolaimanLipi" pitchFamily="65" charset="0"/>
              </a:rPr>
              <a:t>   </a:t>
            </a:r>
            <a:endParaRPr lang="en-US" sz="3600" b="1" dirty="0">
              <a:ln/>
              <a:solidFill>
                <a:srgbClr val="4F032E"/>
              </a:solidFill>
              <a:latin typeface="SutonnyMJ" pitchFamily="2" charset="0"/>
              <a:cs typeface="SolaimanLipi" pitchFamily="65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bn-BD" sz="5400" b="1" dirty="0">
                <a:ln/>
                <a:solidFill>
                  <a:srgbClr val="4F032E"/>
                </a:solidFill>
                <a:latin typeface="SutonnyMJ" pitchFamily="2" charset="0"/>
                <a:cs typeface="SolaimanLipi" pitchFamily="65" charset="0"/>
              </a:rPr>
              <a:t>শ্রেণীঃ</a:t>
            </a:r>
            <a:r>
              <a:rPr lang="en-US" sz="5400" b="1" dirty="0" err="1">
                <a:ln/>
                <a:solidFill>
                  <a:srgbClr val="4F032E"/>
                </a:solidFill>
                <a:latin typeface="SutonnyMJ" pitchFamily="2" charset="0"/>
                <a:cs typeface="SutonnyMJ" pitchFamily="2" charset="0"/>
              </a:rPr>
              <a:t>একাদশ</a:t>
            </a:r>
            <a:r>
              <a:rPr lang="en-US" sz="5400" b="1" dirty="0">
                <a:ln/>
                <a:solidFill>
                  <a:srgbClr val="4F032E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bn-BD" sz="5400" b="1" dirty="0">
              <a:ln/>
              <a:solidFill>
                <a:srgbClr val="4F032E"/>
              </a:solidFill>
              <a:latin typeface="SutonnyMJ" pitchFamily="2" charset="0"/>
              <a:cs typeface="SolaimanLipi" pitchFamily="65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bn-BD" sz="3200" b="1" dirty="0" smtClean="0">
                <a:ln/>
                <a:solidFill>
                  <a:srgbClr val="FF0000"/>
                </a:solidFill>
                <a:latin typeface="SutonnyMJ" pitchFamily="2" charset="0"/>
                <a:cs typeface="SolaimanLipi" pitchFamily="65" charset="0"/>
              </a:rPr>
              <a:t>   </a:t>
            </a:r>
            <a:r>
              <a:rPr lang="bn-BD" sz="4400" b="1" dirty="0" smtClean="0">
                <a:ln/>
                <a:solidFill>
                  <a:srgbClr val="000099"/>
                </a:solidFill>
                <a:latin typeface="SutonnyMJ" pitchFamily="2" charset="0"/>
                <a:cs typeface="SolaimanLipi" pitchFamily="65" charset="0"/>
              </a:rPr>
              <a:t>বিষয়ঃ</a:t>
            </a:r>
            <a:r>
              <a:rPr lang="en-US" sz="4400" b="1" dirty="0" smtClean="0">
                <a:solidFill>
                  <a:srgbClr val="000099"/>
                </a:solidFill>
                <a:latin typeface="SutonnyMJ" pitchFamily="2" charset="0"/>
                <a:cs typeface="SutonnyMJ" pitchFamily="2" charset="0"/>
              </a:rPr>
              <a:t>c`v_©</a:t>
            </a:r>
            <a:r>
              <a:rPr lang="en-US" sz="4400" b="1" dirty="0" err="1" smtClean="0">
                <a:solidFill>
                  <a:srgbClr val="000099"/>
                </a:solidFill>
                <a:latin typeface="SutonnyMJ" pitchFamily="2" charset="0"/>
                <a:cs typeface="SutonnyMJ" pitchFamily="2" charset="0"/>
              </a:rPr>
              <a:t>weÁvb</a:t>
            </a:r>
            <a:endParaRPr lang="bn-BD" sz="4400" b="1" dirty="0" smtClean="0">
              <a:solidFill>
                <a:srgbClr val="000099"/>
              </a:solidFill>
              <a:latin typeface="SutonnyMJ" pitchFamily="2" charset="0"/>
              <a:cs typeface="SutonnyMJ" pitchFamily="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bn-BD" sz="3600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 পদার্থের</a:t>
            </a:r>
            <a:r>
              <a:rPr lang="en-US" sz="3600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গাঠনিক ধর্ম</a:t>
            </a:r>
            <a:endParaRPr lang="bn-BD" sz="2000" b="1" dirty="0">
              <a:ln/>
              <a:solidFill>
                <a:srgbClr val="FF0000"/>
              </a:solidFill>
              <a:latin typeface="SolaimanLipi" pitchFamily="65" charset="0"/>
              <a:cs typeface="NikoshBAN" panose="02000000000000000000" pitchFamily="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bn-BD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NikoshBAN" panose="02000000000000000000" pitchFamily="2" charset="0"/>
              </a:rPr>
              <a:t>   </a:t>
            </a:r>
            <a:r>
              <a:rPr lang="bn-BD" sz="32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সময়ঃ ৫০ মিনিট        </a:t>
            </a:r>
            <a:endParaRPr lang="en-US" sz="32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4287616" y="154536"/>
            <a:ext cx="2927350" cy="5921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bn-BD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ea typeface="+mj-ea"/>
                <a:cs typeface="SolaimanLipi" pitchFamily="65" charset="0"/>
              </a:rPr>
              <a:t>পরিচিতি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ea typeface="+mj-ea"/>
              <a:cs typeface="SolaimanLipi" pitchFamily="65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603" y="2695098"/>
            <a:ext cx="52543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‡</a:t>
            </a:r>
            <a:r>
              <a:rPr lang="en-US" sz="5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gvt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AvgRv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` †</a:t>
            </a:r>
            <a:r>
              <a:rPr lang="en-US" sz="5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nv‡mb</a:t>
            </a:r>
            <a:r>
              <a:rPr lang="bn-BD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rakMJ" pitchFamily="2" charset="0"/>
                <a:cs typeface="BorakMJ" pitchFamily="2" charset="0"/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cÖfvlK</a:t>
            </a: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c`v_©</a:t>
            </a:r>
            <a:r>
              <a:rPr lang="en-US" sz="4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weÁvb</a:t>
            </a:r>
            <a:r>
              <a:rPr lang="bn-BD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</a:t>
            </a: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        </a:t>
            </a:r>
            <a:endParaRPr 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utonnySushreeMJ" pitchFamily="2" charset="0"/>
              <a:cs typeface="SutonnySushreeMJ" pitchFamily="2" charset="0"/>
            </a:endParaRPr>
          </a:p>
          <a:p>
            <a:pPr algn="ctr">
              <a:defRPr/>
            </a:pPr>
            <a:r>
              <a:rPr lang="en-US" sz="4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gwngvMÄ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 </a:t>
            </a:r>
            <a:r>
              <a:rPr lang="en-US" sz="4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gwnjv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K‡jR</a:t>
            </a:r>
            <a:endParaRPr lang="bn-BD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utonnySushreeMJ" pitchFamily="2" charset="0"/>
              <a:cs typeface="SutonnySushreeMJ" pitchFamily="2" charset="0"/>
            </a:endParaRPr>
          </a:p>
          <a:p>
            <a:pPr algn="ctr">
              <a:defRPr/>
            </a:pPr>
            <a:r>
              <a:rPr lang="bn-BD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</a:t>
            </a:r>
            <a:r>
              <a:rPr lang="bn-BD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</a:t>
            </a:r>
            <a:r>
              <a:rPr lang="bn-BD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গোবিন্দগঞ্জ, গাইবান্ধা ।</a:t>
            </a:r>
            <a:endParaRPr lang="en-US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মোবাইলঃ০১৭১৪৮০০৯২২ </a:t>
            </a:r>
          </a:p>
          <a:p>
            <a:pPr algn="ctr">
              <a:defRPr/>
            </a:pPr>
            <a:endParaRPr lang="en-US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SushreeMJ" pitchFamily="2" charset="0"/>
                <a:cs typeface="SutonnySushreeMJ" pitchFamily="2" charset="0"/>
              </a:rPr>
              <a:t>  </a:t>
            </a:r>
            <a:endParaRPr lang="bn-BD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utonnySushreeMJ" pitchFamily="2" charset="0"/>
              <a:cs typeface="SolaimanLipi" pitchFamily="65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8" y="773762"/>
            <a:ext cx="2836128" cy="1939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728" y="6185749"/>
            <a:ext cx="530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Email:amzadhussain.gobi22@gmail.com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71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uiExpand="1" build="p" animBg="1"/>
      <p:bldP spid="8" grpId="0" animBg="1"/>
      <p:bldP spid="9" grpId="0" uiExpan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79527" y="136478"/>
            <a:ext cx="5432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/>
              <a:t>দলীয় কাজ 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82" y="1045079"/>
            <a:ext cx="5500600" cy="3640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4674" y="4202676"/>
            <a:ext cx="9070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পৃষ্ঠশক্তির  </a:t>
            </a:r>
            <a:r>
              <a:rPr lang="bn-BD" sz="6000" dirty="0">
                <a:latin typeface="NikoshBAN" panose="02000000000000000000" pitchFamily="2" charset="0"/>
                <a:cs typeface="NikoshBAN" panose="02000000000000000000" pitchFamily="2" charset="0"/>
              </a:rPr>
              <a:t>একক ও মাত্রা লিখ । </a:t>
            </a:r>
            <a:endParaRPr lang="bn-BD" sz="6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পৃষ্ঠটানের কয়েকটি প্রয়োগ লিখ ।</a:t>
            </a:r>
          </a:p>
        </p:txBody>
      </p:sp>
    </p:spTree>
    <p:extLst>
      <p:ext uri="{BB962C8B-B14F-4D97-AF65-F5344CB8AC3E}">
        <p14:creationId xmlns:p14="http://schemas.microsoft.com/office/powerpoint/2010/main" val="21665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1936" y="1019007"/>
            <a:ext cx="10208055" cy="83833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eaLnBrk="0" hangingPunct="0">
              <a:spcBef>
                <a:spcPct val="0"/>
              </a:spcBef>
              <a:defRPr sz="48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defRPr>
            </a:lvl1pPr>
            <a:lvl2pPr algn="ctr" eaLnBrk="0" hangingPunct="0">
              <a:spcBef>
                <a:spcPct val="0"/>
              </a:spcBef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hangingPunct="0">
              <a:spcBef>
                <a:spcPct val="0"/>
              </a:spcBef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hangingPunct="0">
              <a:spcBef>
                <a:spcPct val="0"/>
              </a:spcBef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hangingPunct="0">
              <a:spcBef>
                <a:spcPct val="0"/>
              </a:spcBef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en-US" sz="6600" dirty="0" err="1" smtClean="0"/>
              <a:t>প্রশ্নোত্তর</a:t>
            </a:r>
            <a:r>
              <a:rPr lang="en-US" sz="6600" dirty="0" smtClean="0"/>
              <a:t> </a:t>
            </a:r>
            <a:r>
              <a:rPr lang="en-US" sz="6600" dirty="0" err="1"/>
              <a:t>পর্ব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13" y="2198426"/>
            <a:ext cx="3972789" cy="34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5B5B-D730-4E10-AD97-DF7283F4AC39}" type="datetime5">
              <a:rPr lang="en-US" smtClean="0"/>
              <a:t>3-Jun-16</a:t>
            </a:fld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6"/>
          <a:stretch/>
        </p:blipFill>
        <p:spPr bwMode="auto">
          <a:xfrm>
            <a:off x="3581400" y="154745"/>
            <a:ext cx="2902528" cy="85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75207" y="1002080"/>
            <a:ext cx="6468793" cy="3724665"/>
            <a:chOff x="1066800" y="1272210"/>
            <a:chExt cx="7162800" cy="46713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272210"/>
              <a:ext cx="7162800" cy="4671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ounded Rectangle 6"/>
            <p:cNvSpPr/>
            <p:nvPr/>
          </p:nvSpPr>
          <p:spPr>
            <a:xfrm>
              <a:off x="2334904" y="1584280"/>
              <a:ext cx="2438400" cy="129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3949" r="7172" b="34456"/>
          <a:stretch/>
        </p:blipFill>
        <p:spPr bwMode="auto">
          <a:xfrm>
            <a:off x="3935973" y="1655739"/>
            <a:ext cx="2208770" cy="55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4042" y="4004725"/>
            <a:ext cx="1039112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পৃষ্ঠশক্তি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কী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পৃষ্ঠটানের বৈশিস্ট্যগুলি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কী কী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পৃষ্ঠটানের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ব্যবহারিক প্রয়োগগুলি কী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ও 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পৃষ্ঠশক্তির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সম্পর্ক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ব্যা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খ্যা কী </a:t>
            </a:r>
            <a:r>
              <a:rPr lang="bn-BD" sz="1400" dirty="0"/>
              <a:t/>
            </a:r>
            <a:br>
              <a:rPr lang="bn-BD" sz="1400" dirty="0"/>
            </a:br>
            <a:r>
              <a:rPr lang="bn-BD" sz="14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838200" y="-31221"/>
            <a:ext cx="9746564" cy="6428939"/>
            <a:chOff x="705733" y="-281354"/>
            <a:chExt cx="9746564" cy="6555545"/>
          </a:xfrm>
        </p:grpSpPr>
        <p:sp>
          <p:nvSpPr>
            <p:cNvPr id="3" name="Isosceles Triangle 2"/>
            <p:cNvSpPr/>
            <p:nvPr/>
          </p:nvSpPr>
          <p:spPr>
            <a:xfrm>
              <a:off x="705733" y="-281354"/>
              <a:ext cx="9746564" cy="274409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83349" y="2479689"/>
              <a:ext cx="8119220" cy="26839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63430" y="3981157"/>
              <a:ext cx="831169" cy="118244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03909" y="5180555"/>
              <a:ext cx="7420288" cy="445794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77178" y="5626349"/>
              <a:ext cx="6768648" cy="323922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92487" y="5950271"/>
              <a:ext cx="6032926" cy="323920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010295"/>
              </p:ext>
            </p:extLst>
          </p:nvPr>
        </p:nvGraphicFramePr>
        <p:xfrm>
          <a:off x="2777588" y="3259947"/>
          <a:ext cx="833120" cy="10972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3385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5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5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5991"/>
              </p:ext>
            </p:extLst>
          </p:nvPr>
        </p:nvGraphicFramePr>
        <p:xfrm>
          <a:off x="8014624" y="3259947"/>
          <a:ext cx="833120" cy="10972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3385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5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85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17855" y="377592"/>
            <a:ext cx="6975815" cy="16482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bn-BD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বাড়ির কাজ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D9C8-DFA6-422A-9BEE-89290CED1EE6}" type="datetime5">
              <a:rPr lang="en-US" smtClean="0"/>
              <a:t>3-Jun-16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408" y="3437673"/>
            <a:ext cx="11873552" cy="116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TextBox 1"/>
          <p:cNvSpPr txBox="1"/>
          <p:nvPr/>
        </p:nvSpPr>
        <p:spPr>
          <a:xfrm>
            <a:off x="109789" y="4995172"/>
            <a:ext cx="12050973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/>
              <a:t>২। দেখাও</a:t>
            </a:r>
            <a:r>
              <a:rPr lang="en-US" sz="3200" dirty="0" smtClean="0"/>
              <a:t> </a:t>
            </a:r>
            <a:r>
              <a:rPr lang="bn-BD" sz="3200" dirty="0" smtClean="0"/>
              <a:t>যে</a:t>
            </a:r>
            <a:r>
              <a:rPr lang="en-US" sz="3200" dirty="0" smtClean="0"/>
              <a:t>,</a:t>
            </a:r>
            <a:r>
              <a:rPr lang="bn-BD" sz="3200" dirty="0" smtClean="0"/>
              <a:t> কোন তরলের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পৃষ্ঠ শক্তি সংখাগতভাবে এর পৃষ্ঠটানের সমান ।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05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C98-47BA-4499-B532-37FE38CA3CD2}" type="datetime5">
              <a:rPr lang="en-US" smtClean="0"/>
              <a:t>3-Jun-16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" y="211446"/>
            <a:ext cx="10499080" cy="61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9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808B-BD31-4BF4-AB50-CF0DA278D2AC}" type="datetime5">
              <a:rPr lang="en-US" smtClean="0"/>
              <a:t>3-Jun-16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55077" y="1601520"/>
            <a:ext cx="100461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ছবি/ভিডিও গুলি দেখি </a:t>
            </a:r>
            <a:endParaRPr lang="en-US" sz="11500" dirty="0">
              <a:solidFill>
                <a:srgbClr val="00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C98-47BA-4499-B532-37FE38CA3CD2}" type="datetime5">
              <a:rPr lang="en-US" smtClean="0"/>
              <a:t>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" y="455279"/>
            <a:ext cx="6026624" cy="4271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46" y="455280"/>
            <a:ext cx="5868554" cy="42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1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45" y="327616"/>
            <a:ext cx="7910886" cy="56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C98-47BA-4499-B532-37FE38CA3CD2}" type="datetime5">
              <a:rPr lang="en-US" smtClean="0"/>
              <a:t>3-Jun-16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68990" y="191069"/>
            <a:ext cx="96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solidFill>
                  <a:srgbClr val="000099"/>
                </a:solidFill>
              </a:rPr>
              <a:t>আজকের আলোচনার বিষয়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206732"/>
            <a:ext cx="6350661" cy="2778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82" y="1034906"/>
            <a:ext cx="4995278" cy="2950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27728" y="4351446"/>
            <a:ext cx="3175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7200" b="1" dirty="0">
                <a:solidFill>
                  <a:srgbClr val="000099"/>
                </a:solidFill>
              </a:rPr>
              <a:t>পৃষ্ঠটান</a:t>
            </a:r>
            <a:endParaRPr lang="en-US" sz="7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C98-47BA-4499-B532-37FE38CA3CD2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3206" y="1759824"/>
            <a:ext cx="7724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1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পৃষ্ঠটান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কী 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তা বলতে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73206" y="2380784"/>
            <a:ext cx="784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পৃষ্ঠটানের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বৈশিস্ট্যগুলি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7672" y="2993554"/>
            <a:ext cx="835242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পৃষ্ঠটানের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ব্যবহারিক প্রয়োগ</a:t>
            </a:r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7672" y="3821768"/>
            <a:ext cx="959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পৃষ্ঠটান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ও 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পৃষ্ঠশক্তির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সম্পর্ক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করতে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36478" y="623540"/>
            <a:ext cx="7686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/>
              <a:t>এ পাঠ শেষে যা শিখতে পারবে...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337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936095" y="3045359"/>
            <a:ext cx="545910" cy="39847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8625543" y="610810"/>
            <a:ext cx="2210937" cy="207710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2535398" y="479732"/>
            <a:ext cx="4782403" cy="9329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6000" b="1" dirty="0">
                <a:solidFill>
                  <a:srgbClr val="FFFF00"/>
                </a:solidFill>
              </a:rPr>
              <a:t>একক কাজ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7575" y="389996"/>
            <a:ext cx="694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574588"/>
              </p:ext>
            </p:extLst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738404"/>
              </p:ext>
            </p:extLst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636118"/>
              </p:ext>
            </p:extLst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9812"/>
            <a:ext cx="5569424" cy="41716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6788" y="2839353"/>
            <a:ext cx="6837527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পৃষ্ঠটান 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5400" dirty="0" smtClean="0"/>
              <a:t> </a:t>
            </a:r>
            <a:r>
              <a:rPr lang="bn-BD" sz="4000" dirty="0" smtClean="0"/>
              <a:t> ? </a:t>
            </a:r>
            <a:r>
              <a:rPr lang="en-US" sz="40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309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8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C56-6379-42AF-9EE1-8D5121621CD8}" type="datetime5">
              <a:rPr lang="en-US" smtClean="0"/>
              <a:t>3-Jun-16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12" y="831003"/>
            <a:ext cx="3744876" cy="2805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6" y="831004"/>
            <a:ext cx="5286583" cy="2805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29037"/>
            <a:ext cx="4252666" cy="2892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4139" y="0"/>
            <a:ext cx="8607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5400" dirty="0" smtClean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 </a:t>
            </a:r>
            <a:r>
              <a:rPr lang="bn-BD" sz="5400" dirty="0">
                <a:solidFill>
                  <a:srgbClr val="000099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গুলি দেখি </a:t>
            </a:r>
            <a:endParaRPr lang="en-US" sz="5400" dirty="0">
              <a:solidFill>
                <a:srgbClr val="000099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3156</TotalTime>
  <Words>600</Words>
  <Application>Microsoft Office PowerPoint</Application>
  <PresentationFormat>Widescreen</PresentationFormat>
  <Paragraphs>106</Paragraphs>
  <Slides>24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BorakMJ</vt:lpstr>
      <vt:lpstr>Calibri</vt:lpstr>
      <vt:lpstr>Calibri Light</vt:lpstr>
      <vt:lpstr>Cambria Math</vt:lpstr>
      <vt:lpstr>Nikosh</vt:lpstr>
      <vt:lpstr>NikoshBAN</vt:lpstr>
      <vt:lpstr>SolaimanLipi</vt:lpstr>
      <vt:lpstr>SutonnyMJ</vt:lpstr>
      <vt:lpstr>SutonnySushreeMJ</vt:lpstr>
      <vt:lpstr>Vrinda</vt:lpstr>
      <vt:lpstr>Office Theme</vt:lpstr>
      <vt:lpstr>Equation</vt:lpstr>
      <vt:lpstr>Packager Shell Object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222</cp:revision>
  <dcterms:created xsi:type="dcterms:W3CDTF">2016-05-16T06:50:26Z</dcterms:created>
  <dcterms:modified xsi:type="dcterms:W3CDTF">2016-06-03T17:29:06Z</dcterms:modified>
  <cp:contentStatus/>
</cp:coreProperties>
</file>